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60"/>
  </p:notesMasterIdLst>
  <p:sldIdLst>
    <p:sldId id="256" r:id="rId2"/>
    <p:sldId id="257" r:id="rId3"/>
    <p:sldId id="260" r:id="rId4"/>
    <p:sldId id="271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9" r:id="rId13"/>
    <p:sldId id="267" r:id="rId14"/>
    <p:sldId id="270" r:id="rId15"/>
    <p:sldId id="274" r:id="rId16"/>
    <p:sldId id="275" r:id="rId17"/>
    <p:sldId id="281" r:id="rId18"/>
    <p:sldId id="282" r:id="rId19"/>
    <p:sldId id="283" r:id="rId20"/>
    <p:sldId id="276" r:id="rId21"/>
    <p:sldId id="279" r:id="rId22"/>
    <p:sldId id="278" r:id="rId23"/>
    <p:sldId id="314" r:id="rId24"/>
    <p:sldId id="315" r:id="rId25"/>
    <p:sldId id="316" r:id="rId26"/>
    <p:sldId id="317" r:id="rId27"/>
    <p:sldId id="280" r:id="rId28"/>
    <p:sldId id="313" r:id="rId29"/>
    <p:sldId id="272" r:id="rId30"/>
    <p:sldId id="273" r:id="rId31"/>
    <p:sldId id="277" r:id="rId32"/>
    <p:sldId id="284" r:id="rId33"/>
    <p:sldId id="288" r:id="rId34"/>
    <p:sldId id="285" r:id="rId35"/>
    <p:sldId id="286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6" r:id="rId53"/>
    <p:sldId id="307" r:id="rId54"/>
    <p:sldId id="308" r:id="rId55"/>
    <p:sldId id="309" r:id="rId56"/>
    <p:sldId id="310" r:id="rId57"/>
    <p:sldId id="311" r:id="rId58"/>
    <p:sldId id="30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6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B13B2-80ED-4D49-85E9-275D5F1A7023}" type="datetimeFigureOut">
              <a:rPr lang="en-US" smtClean="0"/>
              <a:t>2014/4/10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E0898-AFFF-A045-A267-46CAF98D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E0898-AFFF-A045-A267-46CAF98DB1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1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April 10, 2014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April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4405593/polygon-touch-detection-google-map-api-v2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stackoverflow.com/questions/14405593/polygon-touch-detection-google-map-api-v2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developers.google.com/maps/documentation/android/utilit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mire.me/fr/documents/publications/webpaper.tx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mire.me/fr/documents/publications/lemiremaclachlan_sdm05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lemire.me/fr/documents/publications/lemiremaclachlan_sdm05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lemire.me/fr/documents/publications/webpaper.tx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mire.me/fr/documents/publications/webpaper.txt" TargetMode="Externa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lemire.me/fr/documents/publications/webpaper.tx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zxing/zxin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hyperlink" Target="http://www.cp1897.com.hk/wiki/index.php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cs.montana.edu/izurieta/pubs/caine2009.pdf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COMP3521-2 Final Year Project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iEditio</a:t>
            </a:r>
            <a:r>
              <a:rPr lang="en-US" dirty="0" smtClean="0"/>
              <a:t> – innovative Second Hand Book trading platform</a:t>
            </a:r>
          </a:p>
          <a:p>
            <a:r>
              <a:rPr lang="en-US" dirty="0" smtClean="0"/>
              <a:t>Presented by Ivan Yu Ho Ming</a:t>
            </a:r>
          </a:p>
          <a:p>
            <a:r>
              <a:rPr lang="en-US" dirty="0" smtClean="0"/>
              <a:t>(11017295)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en-US" dirty="0" smtClean="0"/>
              <a:t>Address and districts</a:t>
            </a:r>
            <a:endParaRPr lang="en-US" dirty="0"/>
          </a:p>
        </p:txBody>
      </p:sp>
      <p:pic>
        <p:nvPicPr>
          <p:cNvPr id="6" name="Picture 5" descr="10168286_10152110568672638_1928591806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52" y="1138591"/>
            <a:ext cx="2633382" cy="4681568"/>
          </a:xfrm>
          <a:prstGeom prst="rect">
            <a:avLst/>
          </a:prstGeom>
        </p:spPr>
      </p:pic>
      <p:pic>
        <p:nvPicPr>
          <p:cNvPr id="7" name="Picture 6" descr="螢幕快照 2014-04-10 上午10.03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0" y="5863296"/>
            <a:ext cx="7188200" cy="546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488745" y="2623870"/>
            <a:ext cx="3125915" cy="3239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172539" y="3363578"/>
            <a:ext cx="2539806" cy="249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05207" y="2930918"/>
            <a:ext cx="1409453" cy="2932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6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4. Dividing </a:t>
            </a:r>
            <a:r>
              <a:rPr lang="en-US" dirty="0"/>
              <a:t>G</a:t>
            </a:r>
            <a:r>
              <a:rPr lang="en-US" dirty="0" smtClean="0"/>
              <a:t>oogle map in 18 districts manner</a:t>
            </a:r>
            <a:endParaRPr lang="en-US" dirty="0"/>
          </a:p>
        </p:txBody>
      </p:sp>
      <p:pic>
        <p:nvPicPr>
          <p:cNvPr id="5" name="Picture 4" descr="10152869_10152110568692638_197959702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0" y="2170664"/>
            <a:ext cx="2636626" cy="468733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80116" y="2323652"/>
            <a:ext cx="4140693" cy="3508977"/>
          </a:xfrm>
        </p:spPr>
        <p:txBody>
          <a:bodyPr/>
          <a:lstStyle/>
          <a:p>
            <a:r>
              <a:rPr lang="en-US" dirty="0" smtClean="0"/>
              <a:t>How could I can get the data for each edges of 18 districts?</a:t>
            </a:r>
          </a:p>
          <a:p>
            <a:r>
              <a:rPr lang="en-US" dirty="0" smtClean="0"/>
              <a:t>Some are provided through the internet resources</a:t>
            </a:r>
          </a:p>
          <a:p>
            <a:r>
              <a:rPr lang="en-US" dirty="0" smtClean="0"/>
              <a:t>Some are marked by myself . . .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6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15" y="456164"/>
            <a:ext cx="7024744" cy="1143000"/>
          </a:xfrm>
        </p:spPr>
        <p:txBody>
          <a:bodyPr/>
          <a:lstStyle/>
          <a:p>
            <a:r>
              <a:rPr lang="en-US" dirty="0" smtClean="0"/>
              <a:t>Comparison and Joke</a:t>
            </a:r>
            <a:endParaRPr lang="en-US" dirty="0"/>
          </a:p>
        </p:txBody>
      </p:sp>
      <p:pic>
        <p:nvPicPr>
          <p:cNvPr id="6" name="Picture 5" descr="螢幕快照 2014-04-10 上午10.0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2" y="1793832"/>
            <a:ext cx="4408435" cy="3423470"/>
          </a:xfrm>
          <a:prstGeom prst="rect">
            <a:avLst/>
          </a:prstGeom>
        </p:spPr>
      </p:pic>
      <p:pic>
        <p:nvPicPr>
          <p:cNvPr id="8" name="Picture 7" descr="10151211_686515321389693_1867939408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87" y="1599164"/>
            <a:ext cx="4053017" cy="3824141"/>
          </a:xfrm>
          <a:prstGeom prst="rect">
            <a:avLst/>
          </a:prstGeom>
        </p:spPr>
      </p:pic>
      <p:pic>
        <p:nvPicPr>
          <p:cNvPr id="7" name="Picture 6" descr="螢幕快照 2014-04-10 上午10.00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6" y="4713069"/>
            <a:ext cx="6858000" cy="1498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67599" y="6211669"/>
            <a:ext cx="633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www.worldmapfinder.com</a:t>
            </a:r>
            <a:r>
              <a:rPr lang="en-US" dirty="0"/>
              <a:t>/KMZ/</a:t>
            </a:r>
            <a:r>
              <a:rPr lang="en-US" dirty="0" err="1"/>
              <a:t>HKG_Tai_Po_District.kmz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5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Latitude and longitude.</a:t>
            </a:r>
            <a:endParaRPr lang="en-US" dirty="0"/>
          </a:p>
        </p:txBody>
      </p:sp>
      <p:pic>
        <p:nvPicPr>
          <p:cNvPr id="4" name="Picture 3" descr="螢幕快照 2014-04-10 上午10.10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23" y="2258084"/>
            <a:ext cx="5332710" cy="45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Ray casting with polygons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1124" y="2323652"/>
            <a:ext cx="3829685" cy="3508977"/>
          </a:xfrm>
        </p:spPr>
        <p:txBody>
          <a:bodyPr/>
          <a:lstStyle/>
          <a:p>
            <a:r>
              <a:rPr lang="en-US" dirty="0" smtClean="0"/>
              <a:t>These polygons are not implemented with </a:t>
            </a:r>
            <a:r>
              <a:rPr lang="en-US" dirty="0" err="1" smtClean="0"/>
              <a:t>onclicklistener</a:t>
            </a:r>
            <a:r>
              <a:rPr lang="en-US" dirty="0" smtClean="0"/>
              <a:t> like button. . . </a:t>
            </a:r>
          </a:p>
          <a:p>
            <a:r>
              <a:rPr lang="en-US" dirty="0" smtClean="0"/>
              <a:t>How can I know the user is clicking on the particular polygon?</a:t>
            </a:r>
            <a:endParaRPr lang="en-US" dirty="0"/>
          </a:p>
        </p:txBody>
      </p:sp>
      <p:pic>
        <p:nvPicPr>
          <p:cNvPr id="4" name="Picture 3" descr="10152869_10152110568692638_197959702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0" y="2170664"/>
            <a:ext cx="2636626" cy="468733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3116104" y="6043741"/>
            <a:ext cx="2892684" cy="2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116104" y="5632202"/>
            <a:ext cx="2892684" cy="105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63040" y="4444619"/>
            <a:ext cx="2645748" cy="1187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14618" y="5632202"/>
            <a:ext cx="170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Sorry :’(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7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en-US" dirty="0" smtClean="0"/>
              <a:t>Ray casting. . . 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3490" y="1599164"/>
            <a:ext cx="69108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Source: http</a:t>
            </a:r>
            <a:r>
              <a:rPr lang="en-US" dirty="0">
                <a:hlinkClick r:id="rId3"/>
              </a:rPr>
              <a:t>://stackoverflow.com/questions/14405593/polygon-touch-detection-google-map-api-</a:t>
            </a:r>
            <a:r>
              <a:rPr lang="en-US" dirty="0" smtClean="0">
                <a:hlinkClick r:id="rId3"/>
              </a:rPr>
              <a:t>v2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An early description of the problem in computer graphics shows two common approaches (ray casting and angle summation) in use as early as 1974.[1</a:t>
            </a:r>
            <a:r>
              <a:rPr lang="en-US" dirty="0" smtClean="0"/>
              <a:t>] (</a:t>
            </a:r>
            <a:r>
              <a:rPr lang="en-US" dirty="0" err="1" smtClean="0"/>
              <a:t>wikipedia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 descr="螢幕快照 2014-04-10 上午10.24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6" y="2484438"/>
            <a:ext cx="8369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螢幕快照 2014-04-10 上午10.25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2" y="270986"/>
            <a:ext cx="7069704" cy="5561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492" y="5901119"/>
            <a:ext cx="7479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and Source code: </a:t>
            </a:r>
            <a:r>
              <a:rPr lang="en-US" dirty="0">
                <a:hlinkClick r:id="rId3"/>
              </a:rPr>
              <a:t>http://stackoverflow.com/questions/14405593/polygon-touch-detection-google-map-api-v2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03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</a:t>
            </a:r>
            <a:r>
              <a:rPr lang="en-US" dirty="0" smtClean="0"/>
              <a:t>. Too many markers on the map</a:t>
            </a:r>
            <a:endParaRPr lang="en-US" dirty="0"/>
          </a:p>
        </p:txBody>
      </p:sp>
      <p:pic>
        <p:nvPicPr>
          <p:cNvPr id="5" name="Picture 4" descr="10250148_10152126546012638_270585120874673874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54" y="2170664"/>
            <a:ext cx="2636626" cy="4687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363" y="4644509"/>
            <a:ext cx="2469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/maps/documentation/android/utility/</a:t>
            </a:r>
          </a:p>
        </p:txBody>
      </p:sp>
    </p:spTree>
    <p:extLst>
      <p:ext uri="{BB962C8B-B14F-4D97-AF65-F5344CB8AC3E}">
        <p14:creationId xmlns:p14="http://schemas.microsoft.com/office/powerpoint/2010/main" val="12129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011" y="2081209"/>
            <a:ext cx="6777317" cy="3508977"/>
          </a:xfrm>
        </p:spPr>
        <p:txBody>
          <a:bodyPr/>
          <a:lstStyle/>
          <a:p>
            <a:r>
              <a:rPr lang="en-US" dirty="0" smtClean="0"/>
              <a:t>Group the markers together . . . </a:t>
            </a:r>
          </a:p>
          <a:p>
            <a:r>
              <a:rPr lang="en-US" dirty="0" smtClean="0"/>
              <a:t>Thank you </a:t>
            </a:r>
            <a:r>
              <a:rPr lang="en-US" dirty="0"/>
              <a:t>G</a:t>
            </a:r>
            <a:r>
              <a:rPr lang="en-US" dirty="0" smtClean="0"/>
              <a:t>oogle maps </a:t>
            </a:r>
          </a:p>
          <a:p>
            <a:pPr marL="68580" indent="0">
              <a:buNone/>
            </a:pPr>
            <a:r>
              <a:rPr lang="en-US" dirty="0" smtClean="0"/>
              <a:t>utility library / packages </a:t>
            </a:r>
          </a:p>
          <a:p>
            <a:pPr marL="68580" indent="0">
              <a:buNone/>
            </a:pPr>
            <a:r>
              <a:rPr lang="en-US" dirty="0" smtClean="0"/>
              <a:t>For providing the code. . .</a:t>
            </a:r>
            <a:endParaRPr lang="en-US" dirty="0"/>
          </a:p>
        </p:txBody>
      </p:sp>
      <p:pic>
        <p:nvPicPr>
          <p:cNvPr id="4" name="Picture 3" descr="10171123_10152126583172638_6306910839791366901_n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89" y="-105825"/>
            <a:ext cx="3143311" cy="5588109"/>
          </a:xfrm>
          <a:prstGeom prst="rect">
            <a:avLst/>
          </a:prstGeom>
        </p:spPr>
      </p:pic>
      <p:pic>
        <p:nvPicPr>
          <p:cNvPr id="5" name="Picture 4" descr="螢幕快照 2014-04-11 下午1.03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114799"/>
            <a:ext cx="89281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011" y="89828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 : marker </a:t>
            </a:r>
            <a:br>
              <a:rPr lang="en-US" dirty="0" smtClean="0"/>
            </a:br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69959" y="6631654"/>
            <a:ext cx="3363040" cy="2263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螢幕快照 2014-04-11 下午2.0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7" y="7625"/>
            <a:ext cx="6492308" cy="6322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44639" y="5860654"/>
            <a:ext cx="6940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://developers.google.com/maps/documentation/android/utility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3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endParaRPr lang="en-US" dirty="0" smtClean="0"/>
          </a:p>
          <a:p>
            <a:r>
              <a:rPr lang="en-US" dirty="0" smtClean="0"/>
              <a:t>Problem encountered</a:t>
            </a:r>
            <a:endParaRPr lang="en-US" dirty="0"/>
          </a:p>
          <a:p>
            <a:r>
              <a:rPr lang="en-US" dirty="0"/>
              <a:t>The architecture </a:t>
            </a:r>
            <a:r>
              <a:rPr lang="en-US" dirty="0" smtClean="0"/>
              <a:t>behind</a:t>
            </a:r>
          </a:p>
          <a:p>
            <a:endParaRPr lang="en-US" dirty="0" smtClean="0"/>
          </a:p>
          <a:p>
            <a:r>
              <a:rPr lang="en-US" dirty="0"/>
              <a:t>Case Study of </a:t>
            </a:r>
            <a:r>
              <a:rPr lang="en-US" dirty="0" err="1"/>
              <a:t>aNobii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Functions I have developed</a:t>
            </a:r>
          </a:p>
          <a:p>
            <a:endParaRPr lang="en-US" dirty="0"/>
          </a:p>
          <a:p>
            <a:r>
              <a:rPr lang="en-US" dirty="0" smtClean="0"/>
              <a:t>Problem not yet solved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1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</a:t>
            </a: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recommendation method for suggesting items for users</a:t>
            </a:r>
          </a:p>
          <a:p>
            <a:r>
              <a:rPr lang="en-US" dirty="0" smtClean="0"/>
              <a:t>It is a large scope problem that could be a big project as a standalone problem . . .</a:t>
            </a:r>
          </a:p>
          <a:p>
            <a:endParaRPr lang="en-US" dirty="0"/>
          </a:p>
          <a:p>
            <a:r>
              <a:rPr lang="en-US" dirty="0" smtClean="0"/>
              <a:t>After a series of searching . . . . .</a:t>
            </a:r>
          </a:p>
          <a:p>
            <a:r>
              <a:rPr lang="en-US" dirty="0" smtClean="0"/>
              <a:t>I have used a famous algorithm of collaborative filtering – Slope one (item-based)</a:t>
            </a:r>
          </a:p>
          <a:p>
            <a:r>
              <a:rPr lang="en-US" dirty="0" smtClean="0"/>
              <a:t>From the author’s source code.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7813" y="5832629"/>
            <a:ext cx="677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</a:t>
            </a:r>
            <a:r>
              <a:rPr lang="en-US" dirty="0">
                <a:hlinkClick r:id="rId2"/>
              </a:rPr>
              <a:t>http://lemire.me/fr/documents/publications/</a:t>
            </a:r>
            <a:r>
              <a:rPr lang="en-US" dirty="0" smtClean="0">
                <a:hlinkClick r:id="rId2"/>
              </a:rPr>
              <a:t>webpaper.txt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1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Slope 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“easy to implement”</a:t>
            </a:r>
          </a:p>
          <a:p>
            <a:r>
              <a:rPr lang="en-US" dirty="0" smtClean="0"/>
              <a:t>“updateable on the fly”</a:t>
            </a:r>
          </a:p>
          <a:p>
            <a:r>
              <a:rPr lang="en-US" dirty="0" smtClean="0"/>
              <a:t>“efficient at query time”</a:t>
            </a:r>
          </a:p>
          <a:p>
            <a:r>
              <a:rPr lang="en-US" dirty="0" smtClean="0"/>
              <a:t>“expect little from first visitor”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r>
              <a:rPr lang="en-US" dirty="0" smtClean="0"/>
              <a:t>Part / core element(s) of open </a:t>
            </a:r>
            <a:r>
              <a:rPr lang="en-US" dirty="0"/>
              <a:t>packages e.g. Apache Mahout and </a:t>
            </a:r>
            <a:r>
              <a:rPr lang="en-US" dirty="0" err="1"/>
              <a:t>Easyrec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r>
              <a:rPr lang="en-US" dirty="0"/>
              <a:t>“Slope One Predictors for Online Rating-Based Collaborative </a:t>
            </a:r>
            <a:r>
              <a:rPr lang="en-US" dirty="0" smtClean="0"/>
              <a:t>Filtering“</a:t>
            </a:r>
          </a:p>
          <a:p>
            <a:pPr marL="68580" indent="0">
              <a:buNone/>
            </a:pPr>
            <a:r>
              <a:rPr lang="en-US" dirty="0" smtClean="0"/>
              <a:t>Source </a:t>
            </a:r>
            <a:r>
              <a:rPr lang="en-US" dirty="0"/>
              <a:t>: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://lemire.me/fr/documents/publications/lemiremaclachlan_sdm05.</a:t>
            </a:r>
            <a:r>
              <a:rPr lang="en-US" dirty="0" smtClean="0">
                <a:hlinkClick r:id="rId2"/>
              </a:rPr>
              <a:t>pdf</a:t>
            </a:r>
            <a:endParaRPr lang="en-US" dirty="0"/>
          </a:p>
          <a:p>
            <a:pPr marL="6858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214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46997"/>
            <a:ext cx="7024744" cy="1143000"/>
          </a:xfrm>
        </p:spPr>
        <p:txBody>
          <a:bodyPr/>
          <a:lstStyle/>
          <a:p>
            <a:r>
              <a:rPr lang="en-US" dirty="0" smtClean="0"/>
              <a:t>Basic ideas</a:t>
            </a:r>
            <a:endParaRPr lang="en-US" dirty="0"/>
          </a:p>
        </p:txBody>
      </p:sp>
      <p:pic>
        <p:nvPicPr>
          <p:cNvPr id="4" name="Picture 3" descr="螢幕快照 2014-04-10 下午12.43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0" y="1989997"/>
            <a:ext cx="4254500" cy="307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490" y="5216921"/>
            <a:ext cx="6659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 smtClean="0"/>
              <a:t>“</a:t>
            </a:r>
            <a:r>
              <a:rPr lang="en-US" dirty="0"/>
              <a:t>Slope One Predictors for Online Rating-Based Collaborative </a:t>
            </a:r>
            <a:r>
              <a:rPr lang="en-US" dirty="0" smtClean="0"/>
              <a:t>Filtering”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://lemire.me/fr/documents/publications/lemiremaclachlan_sdm05.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80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螢幕快照 2014-04-12 上午9.08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93" y="2657528"/>
            <a:ext cx="4064000" cy="303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7813" y="5832629"/>
            <a:ext cx="677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</a:t>
            </a:r>
            <a:r>
              <a:rPr lang="en-US" dirty="0">
                <a:hlinkClick r:id="rId3"/>
              </a:rPr>
              <a:t>http://lemire.me/fr/documents/publications/</a:t>
            </a:r>
            <a:r>
              <a:rPr lang="en-US" dirty="0" smtClean="0">
                <a:hlinkClick r:id="rId3"/>
              </a:rPr>
              <a:t>webpaper.txt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05738" y="3181780"/>
            <a:ext cx="224899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ideas:</a:t>
            </a:r>
          </a:p>
          <a:p>
            <a:pPr marL="342900" indent="-342900">
              <a:buAutoNum type="arabicParenR"/>
            </a:pPr>
            <a:r>
              <a:rPr lang="en-US" dirty="0" smtClean="0"/>
              <a:t>Update the </a:t>
            </a:r>
            <a:r>
              <a:rPr lang="en-US" dirty="0" err="1" smtClean="0"/>
              <a:t>dev</a:t>
            </a:r>
            <a:r>
              <a:rPr lang="en-US" dirty="0" smtClean="0"/>
              <a:t> table </a:t>
            </a:r>
            <a:r>
              <a:rPr lang="en-US" dirty="0" err="1" smtClean="0"/>
              <a:t>everytime</a:t>
            </a:r>
            <a:endParaRPr lang="en-US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98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111043"/>
            <a:ext cx="677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</a:t>
            </a:r>
            <a:r>
              <a:rPr lang="en-US" dirty="0">
                <a:hlinkClick r:id="rId2"/>
              </a:rPr>
              <a:t>http://lemire.me/fr/documents/publications/</a:t>
            </a:r>
            <a:r>
              <a:rPr lang="en-US" dirty="0" smtClean="0">
                <a:hlinkClick r:id="rId2"/>
              </a:rPr>
              <a:t>webpaper.txt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3664" y="2452768"/>
            <a:ext cx="2248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ideas:</a:t>
            </a:r>
          </a:p>
          <a:p>
            <a:r>
              <a:rPr lang="en-US" dirty="0" smtClean="0"/>
              <a:t>2) Get the rating differences of all items he have rated in comparing the product he has just rated</a:t>
            </a:r>
          </a:p>
        </p:txBody>
      </p:sp>
      <p:pic>
        <p:nvPicPr>
          <p:cNvPr id="8" name="Picture 7" descr="螢幕快照 2014-04-12 上午9.4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96" y="2452768"/>
            <a:ext cx="805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4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螢幕快照 2014-04-12 上午9.50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25" y="190984"/>
            <a:ext cx="7937500" cy="613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9" y="6154828"/>
            <a:ext cx="677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</a:t>
            </a:r>
            <a:r>
              <a:rPr lang="en-US" dirty="0">
                <a:hlinkClick r:id="rId3"/>
              </a:rPr>
              <a:t>http://lemire.me/fr/documents/publications/</a:t>
            </a:r>
            <a:r>
              <a:rPr lang="en-US" dirty="0" smtClean="0">
                <a:hlinkClick r:id="rId3"/>
              </a:rPr>
              <a:t>webpaper.txt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3664" y="2452768"/>
            <a:ext cx="2248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ideas:</a:t>
            </a:r>
          </a:p>
          <a:p>
            <a:r>
              <a:rPr lang="en-US" dirty="0" smtClean="0"/>
              <a:t>2) Get the rating differences of all items he have rated in comparing the product he has just rated</a:t>
            </a:r>
          </a:p>
        </p:txBody>
      </p:sp>
    </p:spTree>
    <p:extLst>
      <p:ext uri="{BB962C8B-B14F-4D97-AF65-F5344CB8AC3E}">
        <p14:creationId xmlns:p14="http://schemas.microsoft.com/office/powerpoint/2010/main" val="3704555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</a:t>
            </a:r>
            <a:endParaRPr lang="en-US" dirty="0"/>
          </a:p>
        </p:txBody>
      </p:sp>
      <p:pic>
        <p:nvPicPr>
          <p:cNvPr id="5" name="Picture 4" descr="螢幕快照 2014-04-12 上午10.0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0" y="2446876"/>
            <a:ext cx="39751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490" y="4503410"/>
            <a:ext cx="715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 Lucy on item A’s value?</a:t>
            </a:r>
          </a:p>
          <a:p>
            <a:pPr marL="342900" indent="-342900">
              <a:buAutoNum type="arabicParenR"/>
            </a:pPr>
            <a:r>
              <a:rPr lang="en-US" dirty="0" smtClean="0"/>
              <a:t>Get the average rating difference of item A over other elements (e.g. item A over B ((5-3) + (3-4))/2 = 0.5))</a:t>
            </a:r>
          </a:p>
          <a:p>
            <a:pPr marL="342900" indent="-342900">
              <a:buAutoNum type="arabicParenR"/>
            </a:pPr>
            <a:r>
              <a:rPr lang="en-US" dirty="0" smtClean="0"/>
              <a:t>He purpose to use Lucy’s rating on item B as a base value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5667" y="1693188"/>
            <a:ext cx="380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1)item </a:t>
            </a:r>
            <a:r>
              <a:rPr lang="en-US" dirty="0"/>
              <a:t>A over B </a:t>
            </a:r>
            <a:r>
              <a:rPr lang="en-US" dirty="0" smtClean="0"/>
              <a:t>=(</a:t>
            </a:r>
            <a:r>
              <a:rPr lang="en-US" dirty="0"/>
              <a:t>(5-3) + (3-4))/2 = </a:t>
            </a:r>
            <a:r>
              <a:rPr lang="en-US" dirty="0" smtClean="0"/>
              <a:t>0.5</a:t>
            </a:r>
          </a:p>
          <a:p>
            <a:r>
              <a:rPr lang="en-US" dirty="0" smtClean="0"/>
              <a:t>(2)Item A over C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79738" y="1323856"/>
            <a:ext cx="143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all users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9737" y="2634462"/>
            <a:ext cx="34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Lucy gives item B with 2</a:t>
            </a:r>
          </a:p>
          <a:p>
            <a:r>
              <a:rPr lang="en-US" dirty="0"/>
              <a:t>Lucy gives item B with </a:t>
            </a:r>
            <a:r>
              <a:rPr lang="en-US" dirty="0" smtClean="0"/>
              <a:t>5</a:t>
            </a:r>
            <a:endParaRPr lang="en-US" dirty="0"/>
          </a:p>
          <a:p>
            <a:pPr marL="342900" indent="-342900">
              <a:buAutoNum type="arabicPlain" startAt="2"/>
            </a:pPr>
            <a:r>
              <a:rPr lang="en-US" dirty="0" smtClean="0"/>
              <a:t>+ (1) = 2.5</a:t>
            </a:r>
          </a:p>
          <a:p>
            <a:r>
              <a:rPr lang="en-US" dirty="0" smtClean="0"/>
              <a:t>5   + (2) = 8</a:t>
            </a:r>
            <a:endParaRPr lang="en-US" dirty="0"/>
          </a:p>
        </p:txBody>
      </p:sp>
      <p:pic>
        <p:nvPicPr>
          <p:cNvPr id="11" name="Picture 10" descr="螢幕快照 2014-04-12 上午10.20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667" y="3834791"/>
            <a:ext cx="3263900" cy="7493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068234" y="4503410"/>
            <a:ext cx="280572" cy="159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9400" y="5885191"/>
            <a:ext cx="139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Predicted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0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8.Scanning </a:t>
            </a:r>
            <a:r>
              <a:rPr lang="en-US" dirty="0" smtClean="0"/>
              <a:t>Barcode and information retrieval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</a:t>
            </a:r>
            <a:r>
              <a:rPr lang="en-US" dirty="0" smtClean="0"/>
              <a:t>camera</a:t>
            </a:r>
          </a:p>
          <a:p>
            <a:r>
              <a:rPr lang="en-US" dirty="0" smtClean="0"/>
              <a:t>Call the barcode library </a:t>
            </a:r>
            <a:r>
              <a:rPr lang="en-US" dirty="0" err="1" smtClean="0"/>
              <a:t>Zxing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https://github.com/zxing/</a:t>
            </a:r>
            <a:r>
              <a:rPr lang="en-US" dirty="0" smtClean="0">
                <a:hlinkClick r:id="rId2"/>
              </a:rPr>
              <a:t>zxing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scan the barcode</a:t>
            </a:r>
          </a:p>
          <a:p>
            <a:r>
              <a:rPr lang="en-US" dirty="0" smtClean="0"/>
              <a:t>Information retrieval </a:t>
            </a:r>
            <a:r>
              <a:rPr lang="en-US" dirty="0" smtClean="0"/>
              <a:t>by ISBN from JSON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5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8.Scanning </a:t>
            </a:r>
            <a:r>
              <a:rPr lang="en-US" dirty="0" smtClean="0"/>
              <a:t>Barcode and information retrieval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4610100"/>
            <a:ext cx="6777317" cy="122252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螢幕快照 2014-04-12 上午9.02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247900"/>
            <a:ext cx="8559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6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Study : </a:t>
            </a:r>
            <a:r>
              <a:rPr lang="en-US" dirty="0" err="1" smtClean="0"/>
              <a:t>aNobii</a:t>
            </a:r>
            <a:r>
              <a:rPr lang="en-US" dirty="0" smtClean="0"/>
              <a:t> </a:t>
            </a:r>
            <a:r>
              <a:rPr lang="en-US" dirty="0" err="1"/>
              <a:t>Anobium</a:t>
            </a:r>
            <a:r>
              <a:rPr lang="en-US" dirty="0"/>
              <a:t> </a:t>
            </a:r>
            <a:r>
              <a:rPr lang="en-US" dirty="0" err="1"/>
              <a:t>punctatum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social network website created by Greg Sung</a:t>
            </a:r>
          </a:p>
          <a:p>
            <a:r>
              <a:rPr lang="en-US" dirty="0" smtClean="0"/>
              <a:t>An online bookshelf for people to share their book</a:t>
            </a:r>
          </a:p>
          <a:p>
            <a:pPr marL="68580" indent="0">
              <a:buNone/>
            </a:pPr>
            <a:endParaRPr lang="en-US" dirty="0" smtClean="0"/>
          </a:p>
          <a:p>
            <a:r>
              <a:rPr lang="en-US" dirty="0" smtClean="0"/>
              <a:t>However, it doesn’t help users to sell their book.</a:t>
            </a:r>
          </a:p>
          <a:p>
            <a:r>
              <a:rPr lang="en-US" dirty="0" smtClean="0"/>
              <a:t>User-generated content </a:t>
            </a:r>
          </a:p>
          <a:p>
            <a:r>
              <a:rPr lang="en-US" dirty="0" smtClean="0"/>
              <a:t>An international app acquired by HMV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螢幕快照 2014-04-10 上午8.54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38" y="2170663"/>
            <a:ext cx="6318842" cy="4542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1.Problem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Database connections</a:t>
            </a:r>
          </a:p>
          <a:p>
            <a:r>
              <a:rPr lang="en-US" dirty="0" smtClean="0"/>
              <a:t>XML VS JSON VS JDBC</a:t>
            </a:r>
          </a:p>
          <a:p>
            <a:endParaRPr lang="en-US" dirty="0"/>
          </a:p>
          <a:p>
            <a:r>
              <a:rPr lang="en-US" dirty="0" smtClean="0"/>
              <a:t>JSON - better performance</a:t>
            </a:r>
          </a:p>
          <a:p>
            <a:r>
              <a:rPr lang="en-US" dirty="0" smtClean="0"/>
              <a:t>Why?</a:t>
            </a:r>
          </a:p>
          <a:p>
            <a:endParaRPr lang="en-US" dirty="0" smtClean="0"/>
          </a:p>
          <a:p>
            <a:r>
              <a:rPr lang="en-US" dirty="0" smtClean="0"/>
              <a:t>JDBC </a:t>
            </a:r>
          </a:p>
          <a:p>
            <a:r>
              <a:rPr lang="en-US" dirty="0" smtClean="0"/>
              <a:t>not supported by 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Google natively(unlike JSON)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0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螢幕快照 2014-04-10 上午8.37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75" y="2394733"/>
            <a:ext cx="2013993" cy="3916097"/>
          </a:xfrm>
          <a:prstGeom prst="rect">
            <a:avLst/>
          </a:prstGeom>
        </p:spPr>
      </p:pic>
      <p:pic>
        <p:nvPicPr>
          <p:cNvPr id="8" name="Picture 7" descr="螢幕快照 2014-04-10 上午8.38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38" y="2387970"/>
            <a:ext cx="2029899" cy="3922860"/>
          </a:xfrm>
          <a:prstGeom prst="rect">
            <a:avLst/>
          </a:prstGeom>
        </p:spPr>
      </p:pic>
      <p:pic>
        <p:nvPicPr>
          <p:cNvPr id="9" name="Picture 8" descr="螢幕快照 2014-04-10 上午8.40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18" y="2387970"/>
            <a:ext cx="2086882" cy="392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4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iEditio</a:t>
            </a:r>
            <a:r>
              <a:rPr lang="en-US" dirty="0" smtClean="0"/>
              <a:t> - Ordinary </a:t>
            </a:r>
            <a:r>
              <a:rPr lang="en-US" dirty="0" smtClean="0"/>
              <a:t>functions and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Login</a:t>
            </a:r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List of second hand book</a:t>
            </a:r>
          </a:p>
          <a:p>
            <a:r>
              <a:rPr lang="en-US" dirty="0" smtClean="0"/>
              <a:t>List of second hand book by districts</a:t>
            </a:r>
          </a:p>
          <a:p>
            <a:r>
              <a:rPr lang="en-US" dirty="0" smtClean="0"/>
              <a:t>List of second hand book by map</a:t>
            </a:r>
          </a:p>
          <a:p>
            <a:r>
              <a:rPr lang="en-US" dirty="0" smtClean="0"/>
              <a:t>Rating, comments, purchase , social media</a:t>
            </a:r>
          </a:p>
          <a:p>
            <a:r>
              <a:rPr lang="en-US" dirty="0" smtClean="0"/>
              <a:t>Selling barcode via scanning barcode</a:t>
            </a:r>
          </a:p>
          <a:p>
            <a:r>
              <a:rPr lang="en-US" dirty="0"/>
              <a:t>Discover hot books </a:t>
            </a:r>
            <a:r>
              <a:rPr lang="en-US" dirty="0" smtClean="0"/>
              <a:t>currently</a:t>
            </a:r>
          </a:p>
          <a:p>
            <a:r>
              <a:rPr lang="en-US" dirty="0" smtClean="0"/>
              <a:t>Search Your Book your want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3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0259760_10152126842767638_5443267417967906926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6" name="Picture 5" descr="10153041_10152126842707638_6166055894704004153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0"/>
            <a:ext cx="385762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5251" y="2135389"/>
            <a:ext cx="142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 fonts </a:t>
            </a:r>
          </a:p>
          <a:p>
            <a:r>
              <a:rPr lang="en-US" dirty="0" smtClean="0"/>
              <a:t>Provided</a:t>
            </a:r>
          </a:p>
          <a:p>
            <a:r>
              <a:rPr lang="en-US" dirty="0" smtClean="0"/>
              <a:t>By Android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432108" y="2170664"/>
            <a:ext cx="1446342" cy="86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54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Lessons learned from window phone</a:t>
            </a:r>
            <a:endParaRPr lang="en-US" dirty="0"/>
          </a:p>
        </p:txBody>
      </p:sp>
      <p:pic>
        <p:nvPicPr>
          <p:cNvPr id="4" name="Content Placeholder 3" descr="wp_ss_20121120_00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973" r="-110973"/>
          <a:stretch>
            <a:fillRect/>
          </a:stretch>
        </p:blipFill>
        <p:spPr>
          <a:xfrm>
            <a:off x="1291197" y="2324100"/>
            <a:ext cx="6777037" cy="3508375"/>
          </a:xfrm>
        </p:spPr>
      </p:pic>
      <p:pic>
        <p:nvPicPr>
          <p:cNvPr id="5" name="Picture 4" descr="ewanlive_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97" y="2324100"/>
            <a:ext cx="2105025" cy="3508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9994" y="2457474"/>
            <a:ext cx="18226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Minimalism</a:t>
            </a:r>
          </a:p>
          <a:p>
            <a:r>
              <a:rPr lang="en-US" dirty="0" smtClean="0"/>
              <a:t>Simple layout</a:t>
            </a:r>
          </a:p>
          <a:p>
            <a:r>
              <a:rPr lang="en-US" dirty="0" smtClean="0"/>
              <a:t>Large icon</a:t>
            </a:r>
          </a:p>
          <a:p>
            <a:endParaRPr lang="en-US" dirty="0"/>
          </a:p>
          <a:p>
            <a:r>
              <a:rPr lang="en-US" dirty="0" smtClean="0"/>
              <a:t>So called the metro style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8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10003880_10152126842667638_5964397347951027957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7" y="0"/>
            <a:ext cx="3857625" cy="6858000"/>
          </a:xfrm>
          <a:prstGeom prst="rect">
            <a:avLst/>
          </a:prstGeom>
        </p:spPr>
      </p:pic>
      <p:pic>
        <p:nvPicPr>
          <p:cNvPr id="4" name="Picture 3" descr="10154151_10152126842597638_559688683641400037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0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0003946_10152126842507638_6855103648165801299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8" y="0"/>
            <a:ext cx="3857625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1794" y="2492749"/>
            <a:ext cx="3574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of Hot books gathered from Hong Kong Commercial press</a:t>
            </a:r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http://www.cp1897.com.hk/wiki/</a:t>
            </a:r>
            <a:r>
              <a:rPr lang="en-US" dirty="0" smtClean="0">
                <a:hlinkClick r:id="rId3"/>
              </a:rPr>
              <a:t>index.php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looks like developed by mainland developers. . 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5864" y="1505055"/>
            <a:ext cx="25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Swipe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5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153756_10152126842572638_4382080602688363088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30" y="0"/>
            <a:ext cx="3857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6871" y="1045610"/>
            <a:ext cx="230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Navigation drawer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26871" y="2516266"/>
            <a:ext cx="26692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one should be a fragment . . . </a:t>
            </a:r>
          </a:p>
          <a:p>
            <a:r>
              <a:rPr lang="en-US" dirty="0" smtClean="0"/>
              <a:t>However, I am unable to implement in fragment manner…</a:t>
            </a:r>
          </a:p>
          <a:p>
            <a:endParaRPr lang="en-US" dirty="0"/>
          </a:p>
          <a:p>
            <a:r>
              <a:rPr lang="en-US" dirty="0" smtClean="0"/>
              <a:t>It was crushed with the swipe layout . . .</a:t>
            </a:r>
          </a:p>
          <a:p>
            <a:endParaRPr lang="en-US" dirty="0"/>
          </a:p>
          <a:p>
            <a:r>
              <a:rPr lang="en-US" dirty="0" smtClean="0"/>
              <a:t>I am doing in the activity approach</a:t>
            </a:r>
          </a:p>
        </p:txBody>
      </p:sp>
    </p:spTree>
    <p:extLst>
      <p:ext uri="{BB962C8B-B14F-4D97-AF65-F5344CB8AC3E}">
        <p14:creationId xmlns:p14="http://schemas.microsoft.com/office/powerpoint/2010/main" val="32198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0390" y="2323652"/>
            <a:ext cx="2670419" cy="3508977"/>
          </a:xfrm>
        </p:spPr>
        <p:txBody>
          <a:bodyPr/>
          <a:lstStyle/>
          <a:p>
            <a:r>
              <a:rPr lang="en-US" dirty="0" smtClean="0"/>
              <a:t>Find Your Books on 18 districts</a:t>
            </a:r>
            <a:endParaRPr lang="en-US" dirty="0"/>
          </a:p>
        </p:txBody>
      </p:sp>
      <p:pic>
        <p:nvPicPr>
          <p:cNvPr id="5" name="Picture 4" descr="1520820_10152126842462638_4640865160016072883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2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0390" y="2323652"/>
            <a:ext cx="2670419" cy="3508977"/>
          </a:xfrm>
        </p:spPr>
        <p:txBody>
          <a:bodyPr/>
          <a:lstStyle/>
          <a:p>
            <a:r>
              <a:rPr lang="en-US" dirty="0" smtClean="0"/>
              <a:t>Rating and item-based Collaborative filtering</a:t>
            </a:r>
            <a:endParaRPr lang="en-US" dirty="0"/>
          </a:p>
        </p:txBody>
      </p:sp>
      <p:pic>
        <p:nvPicPr>
          <p:cNvPr id="4" name="Picture 3" descr="10253779_10152126842407638_4674858570225503844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6592" y="2323652"/>
            <a:ext cx="3284217" cy="3508977"/>
          </a:xfrm>
        </p:spPr>
        <p:txBody>
          <a:bodyPr/>
          <a:lstStyle/>
          <a:p>
            <a:r>
              <a:rPr lang="en-US" dirty="0" smtClean="0"/>
              <a:t>Search query towards </a:t>
            </a:r>
            <a:r>
              <a:rPr lang="en-US" dirty="0" err="1" smtClean="0"/>
              <a:t>douban</a:t>
            </a:r>
            <a:r>
              <a:rPr lang="en-US" dirty="0" smtClean="0"/>
              <a:t> web database</a:t>
            </a:r>
            <a:endParaRPr lang="en-US" dirty="0"/>
          </a:p>
        </p:txBody>
      </p:sp>
      <p:pic>
        <p:nvPicPr>
          <p:cNvPr id="4" name="Picture 3" descr="1975245_10152126842327638_7034168366857329651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7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螢幕快照 2014-04-10 上午10.15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" b="452"/>
          <a:stretch>
            <a:fillRect/>
          </a:stretch>
        </p:blipFill>
        <p:spPr>
          <a:xfrm>
            <a:off x="1043492" y="872150"/>
            <a:ext cx="6777317" cy="3508977"/>
          </a:xfrm>
        </p:spPr>
      </p:pic>
      <p:sp>
        <p:nvSpPr>
          <p:cNvPr id="5" name="TextBox 4"/>
          <p:cNvSpPr txBox="1"/>
          <p:nvPr/>
        </p:nvSpPr>
        <p:spPr>
          <a:xfrm>
            <a:off x="1269903" y="4393790"/>
            <a:ext cx="7075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Comparison of JSON and XML Data Interchange Formats: A Case </a:t>
            </a:r>
            <a:r>
              <a:rPr lang="en-US" dirty="0" smtClean="0"/>
              <a:t>Study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://www.cs.montana.edu/izurieta/pubs/caine2009.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794" y="2323652"/>
            <a:ext cx="3129015" cy="3508977"/>
          </a:xfrm>
        </p:spPr>
        <p:txBody>
          <a:bodyPr/>
          <a:lstStyle/>
          <a:p>
            <a:r>
              <a:rPr lang="en-US" dirty="0"/>
              <a:t>List Of Second Hand Book</a:t>
            </a:r>
          </a:p>
        </p:txBody>
      </p:sp>
      <p:pic>
        <p:nvPicPr>
          <p:cNvPr id="4" name="Picture 3" descr="1538649_10152126842352638_811327529904759355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0245288_10152126887797638_203784709931973754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4" y="0"/>
            <a:ext cx="3857625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91794" y="2323652"/>
            <a:ext cx="3129015" cy="3508977"/>
          </a:xfrm>
        </p:spPr>
        <p:txBody>
          <a:bodyPr/>
          <a:lstStyle/>
          <a:p>
            <a:r>
              <a:rPr lang="en-US" dirty="0" smtClean="0"/>
              <a:t>Book Information</a:t>
            </a:r>
          </a:p>
          <a:p>
            <a:endParaRPr lang="en-US" dirty="0"/>
          </a:p>
          <a:p>
            <a:r>
              <a:rPr lang="en-US" dirty="0" smtClean="0"/>
              <a:t>Dynamically download the cover and related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35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91794" y="2323652"/>
            <a:ext cx="3129015" cy="3508977"/>
          </a:xfrm>
        </p:spPr>
        <p:txBody>
          <a:bodyPr/>
          <a:lstStyle/>
          <a:p>
            <a:r>
              <a:rPr lang="en-US" dirty="0" smtClean="0"/>
              <a:t>Give feedback and read other’s comments</a:t>
            </a:r>
            <a:endParaRPr lang="en-US" dirty="0"/>
          </a:p>
        </p:txBody>
      </p:sp>
      <p:pic>
        <p:nvPicPr>
          <p:cNvPr id="3" name="Picture 2" descr="10169378_10152126887747638_6804485011908382161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8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91794" y="2323652"/>
            <a:ext cx="3129015" cy="3508977"/>
          </a:xfrm>
        </p:spPr>
        <p:txBody>
          <a:bodyPr/>
          <a:lstStyle/>
          <a:p>
            <a:r>
              <a:rPr lang="en-US" dirty="0" smtClean="0"/>
              <a:t>List of related purchased</a:t>
            </a:r>
            <a:endParaRPr lang="en-US" dirty="0"/>
          </a:p>
        </p:txBody>
      </p:sp>
      <p:pic>
        <p:nvPicPr>
          <p:cNvPr id="4" name="Picture 3" descr="10155517_10152126887682638_6897252937284858422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3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91794" y="2323652"/>
            <a:ext cx="3129015" cy="3508977"/>
          </a:xfrm>
        </p:spPr>
        <p:txBody>
          <a:bodyPr/>
          <a:lstStyle/>
          <a:p>
            <a:r>
              <a:rPr lang="en-US" dirty="0" smtClean="0"/>
              <a:t>List of related purchased</a:t>
            </a:r>
          </a:p>
          <a:p>
            <a:endParaRPr lang="en-US" dirty="0"/>
          </a:p>
          <a:p>
            <a:r>
              <a:rPr lang="en-US" dirty="0" smtClean="0"/>
              <a:t>Ascending and descending sorting</a:t>
            </a:r>
            <a:endParaRPr lang="en-US" dirty="0"/>
          </a:p>
        </p:txBody>
      </p:sp>
      <p:pic>
        <p:nvPicPr>
          <p:cNvPr id="4" name="Picture 3" descr="10155517_10152126887682638_6897252937284858422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39183" y="2177941"/>
            <a:ext cx="1458101" cy="3508977"/>
          </a:xfrm>
        </p:spPr>
        <p:txBody>
          <a:bodyPr/>
          <a:lstStyle/>
          <a:p>
            <a:r>
              <a:rPr lang="en-US" dirty="0" smtClean="0"/>
              <a:t>Districts…</a:t>
            </a:r>
            <a:endParaRPr lang="en-US" dirty="0"/>
          </a:p>
        </p:txBody>
      </p:sp>
      <p:pic>
        <p:nvPicPr>
          <p:cNvPr id="3" name="Picture 2" descr="1794799_10152126887547638_6395677145994426578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 descr="10153655_10152126887517638_2209358826571999157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39183" y="2177941"/>
            <a:ext cx="1458101" cy="3508977"/>
          </a:xfrm>
        </p:spPr>
        <p:txBody>
          <a:bodyPr/>
          <a:lstStyle/>
          <a:p>
            <a:r>
              <a:rPr lang="en-US" dirty="0" smtClean="0"/>
              <a:t>Districts…</a:t>
            </a:r>
            <a:endParaRPr lang="en-US" dirty="0"/>
          </a:p>
        </p:txBody>
      </p:sp>
      <p:pic>
        <p:nvPicPr>
          <p:cNvPr id="3" name="Picture 2" descr="1794799_10152126887547638_6395677145994426578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 descr="10153655_10152126887517638_2209358826571999157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0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85766" y="2448380"/>
            <a:ext cx="3539423" cy="3508977"/>
          </a:xfrm>
        </p:spPr>
        <p:txBody>
          <a:bodyPr/>
          <a:lstStyle/>
          <a:p>
            <a:r>
              <a:rPr lang="en-US" dirty="0" smtClean="0"/>
              <a:t>Selling …</a:t>
            </a:r>
          </a:p>
          <a:p>
            <a:r>
              <a:rPr lang="en-US" dirty="0" smtClean="0"/>
              <a:t>Getting your GPS, address and districts….</a:t>
            </a:r>
            <a:endParaRPr lang="en-US" dirty="0"/>
          </a:p>
        </p:txBody>
      </p:sp>
      <p:pic>
        <p:nvPicPr>
          <p:cNvPr id="4" name="Picture 3" descr="10013772_10152126887612638_5601330248277755711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85766" y="2448380"/>
            <a:ext cx="3539423" cy="3508977"/>
          </a:xfrm>
        </p:spPr>
        <p:txBody>
          <a:bodyPr/>
          <a:lstStyle/>
          <a:p>
            <a:r>
              <a:rPr lang="en-US" dirty="0" smtClean="0"/>
              <a:t>Facebook sharing</a:t>
            </a:r>
            <a:endParaRPr lang="en-US" dirty="0"/>
          </a:p>
        </p:txBody>
      </p:sp>
      <p:pic>
        <p:nvPicPr>
          <p:cNvPr id="3" name="Picture 2" descr="10003526_10152126841882638_500783132124352618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2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489" y="2323652"/>
            <a:ext cx="2870320" cy="3508977"/>
          </a:xfrm>
        </p:spPr>
        <p:txBody>
          <a:bodyPr/>
          <a:lstStyle/>
          <a:p>
            <a:r>
              <a:rPr lang="en-US" dirty="0" smtClean="0"/>
              <a:t>18 districts map</a:t>
            </a:r>
            <a:endParaRPr lang="en-US" dirty="0"/>
          </a:p>
        </p:txBody>
      </p:sp>
      <p:pic>
        <p:nvPicPr>
          <p:cNvPr id="4" name="Picture 3" descr="10254986_10152126842277638_1764072044663168253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730445"/>
            <a:ext cx="7024744" cy="1143000"/>
          </a:xfrm>
        </p:spPr>
        <p:txBody>
          <a:bodyPr/>
          <a:lstStyle/>
          <a:p>
            <a:r>
              <a:rPr lang="en-US" dirty="0" smtClean="0"/>
              <a:t>2.Problem encountered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873445"/>
            <a:ext cx="7212118" cy="3508977"/>
          </a:xfrm>
        </p:spPr>
        <p:txBody>
          <a:bodyPr/>
          <a:lstStyle/>
          <a:p>
            <a:r>
              <a:rPr lang="en-US" dirty="0" smtClean="0"/>
              <a:t>Source of information? Gathered from online information providers e.g</a:t>
            </a:r>
            <a:r>
              <a:rPr lang="en-US" dirty="0"/>
              <a:t>. </a:t>
            </a:r>
            <a:r>
              <a:rPr lang="en-US" dirty="0" err="1" smtClean="0"/>
              <a:t>Douban</a:t>
            </a:r>
            <a:r>
              <a:rPr lang="en-US" dirty="0" smtClean="0"/>
              <a:t>(豆瓣), Google Book in JSON format</a:t>
            </a:r>
            <a:endParaRPr lang="en-US" dirty="0"/>
          </a:p>
        </p:txBody>
      </p:sp>
      <p:pic>
        <p:nvPicPr>
          <p:cNvPr id="4" name="Picture 3" descr="螢幕快照 2014-04-10 上午9.13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1" y="2991117"/>
            <a:ext cx="5645420" cy="3866883"/>
          </a:xfrm>
          <a:prstGeom prst="rect">
            <a:avLst/>
          </a:prstGeom>
        </p:spPr>
      </p:pic>
      <p:pic>
        <p:nvPicPr>
          <p:cNvPr id="5" name="Picture 4" descr="螢幕快照 2014-04-10 上午9.1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47" y="3458554"/>
            <a:ext cx="5383153" cy="29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8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0250148_10152126546012638_270585120874673874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6" y="0"/>
            <a:ext cx="3857625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10171123_10152126583172638_6306910839791366901_n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6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1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43492" y="5319874"/>
            <a:ext cx="6777317" cy="689129"/>
          </a:xfrm>
        </p:spPr>
        <p:txBody>
          <a:bodyPr/>
          <a:lstStyle/>
          <a:p>
            <a:r>
              <a:rPr lang="en-US" dirty="0" smtClean="0"/>
              <a:t>Scan barcode</a:t>
            </a:r>
            <a:endParaRPr lang="en-US" dirty="0"/>
          </a:p>
        </p:txBody>
      </p:sp>
      <p:pic>
        <p:nvPicPr>
          <p:cNvPr id="3" name="Picture 2" descr="10150812_10152126841747638_441579577364471015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97624" y="2323652"/>
            <a:ext cx="3023185" cy="3508977"/>
          </a:xfrm>
        </p:spPr>
        <p:txBody>
          <a:bodyPr/>
          <a:lstStyle/>
          <a:p>
            <a:r>
              <a:rPr lang="en-US" dirty="0" smtClean="0"/>
              <a:t>Voice Control</a:t>
            </a:r>
          </a:p>
        </p:txBody>
      </p:sp>
      <p:pic>
        <p:nvPicPr>
          <p:cNvPr id="3" name="Picture 2" descr="1544352_10152126841667638_3562055324587993427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1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8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螢幕快照 2014-04-11 下午8.37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" b="1277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</p:spTree>
    <p:extLst>
      <p:ext uri="{BB962C8B-B14F-4D97-AF65-F5344CB8AC3E}">
        <p14:creationId xmlns:p14="http://schemas.microsoft.com/office/powerpoint/2010/main" val="142233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螢幕快照 2014-04-11 下午8.4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螢幕快照 2014-04-11 下午8.45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47260"/>
          </a:xfrm>
          <a:prstGeom prst="rect">
            <a:avLst/>
          </a:prstGeom>
        </p:spPr>
      </p:pic>
      <p:pic>
        <p:nvPicPr>
          <p:cNvPr id="4" name="Picture 3" descr="螢幕快照 2014-04-11 下午8.47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7260"/>
            <a:ext cx="9144000" cy="37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螢幕快照 2014-04-11 下午8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9144000" cy="458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螢幕快照 2014-04-11 下午8.5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3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 AND 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2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behind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02764" y="3210054"/>
            <a:ext cx="1200128" cy="20795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Sever</a:t>
            </a:r>
          </a:p>
          <a:p>
            <a:pPr algn="ctr"/>
            <a:r>
              <a:rPr lang="en-US" dirty="0" smtClean="0"/>
              <a:t>(cslinux1)</a:t>
            </a:r>
            <a:endParaRPr lang="en-US" dirty="0"/>
          </a:p>
        </p:txBody>
      </p:sp>
      <p:cxnSp>
        <p:nvCxnSpPr>
          <p:cNvPr id="6" name="Straight Arrow Connector 5"/>
          <p:cNvCxnSpPr>
            <a:endCxn id="9" idx="1"/>
          </p:cNvCxnSpPr>
          <p:nvPr/>
        </p:nvCxnSpPr>
        <p:spPr>
          <a:xfrm flipV="1">
            <a:off x="5302892" y="2770417"/>
            <a:ext cx="2037427" cy="1290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43620" y="3800402"/>
            <a:ext cx="202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JSON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340319" y="1730638"/>
            <a:ext cx="1200128" cy="20795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40319" y="4249832"/>
            <a:ext cx="1200128" cy="20795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Website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88937" y="4703426"/>
            <a:ext cx="2037427" cy="935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2892" y="4964254"/>
            <a:ext cx="202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 </a:t>
            </a:r>
            <a:r>
              <a:rPr lang="en-US" dirty="0" err="1" smtClean="0"/>
              <a:t>sql</a:t>
            </a:r>
            <a:r>
              <a:rPr lang="en-US" dirty="0" smtClean="0"/>
              <a:t> connection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492" y="3210054"/>
            <a:ext cx="1200128" cy="20795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Douban</a:t>
            </a:r>
            <a:r>
              <a:rPr lang="en-US" dirty="0" smtClean="0"/>
              <a:t>/Google Book</a:t>
            </a: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H="1">
            <a:off x="2243620" y="4249833"/>
            <a:ext cx="1859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200267" y="4402233"/>
            <a:ext cx="19024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43620" y="4518760"/>
            <a:ext cx="202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 JSON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16847" y="2770417"/>
            <a:ext cx="202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 JSON</a:t>
            </a:r>
          </a:p>
        </p:txBody>
      </p:sp>
      <p:cxnSp>
        <p:nvCxnSpPr>
          <p:cNvPr id="27" name="Straight Arrow Connector 26"/>
          <p:cNvCxnSpPr>
            <a:stCxn id="26" idx="3"/>
          </p:cNvCxnSpPr>
          <p:nvPr/>
        </p:nvCxnSpPr>
        <p:spPr>
          <a:xfrm flipH="1">
            <a:off x="5316848" y="2955083"/>
            <a:ext cx="2023471" cy="12947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302892" y="4521988"/>
            <a:ext cx="2023472" cy="952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.Language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Douban</a:t>
            </a:r>
            <a:r>
              <a:rPr lang="en-US" dirty="0"/>
              <a:t>(豆瓣</a:t>
            </a:r>
            <a:r>
              <a:rPr lang="en-US" dirty="0" smtClean="0"/>
              <a:t>) is a main source of information for Chinese Books. However, the default JSON decoder is not well supported on Chinese.</a:t>
            </a:r>
            <a:endParaRPr lang="en-US" dirty="0"/>
          </a:p>
          <a:p>
            <a:r>
              <a:rPr lang="en-US" dirty="0" smtClean="0"/>
              <a:t>Solution: use UTF-8 to decode</a:t>
            </a:r>
            <a:endParaRPr lang="en-US" dirty="0"/>
          </a:p>
        </p:txBody>
      </p:sp>
      <p:pic>
        <p:nvPicPr>
          <p:cNvPr id="4" name="Picture 3" descr="螢幕快照 2014-04-10 上午9.38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4267200"/>
            <a:ext cx="6032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9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 smtClean="0"/>
              <a:t>.Getting districts and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Selling books in location based manner</a:t>
            </a:r>
          </a:p>
          <a:p>
            <a:endParaRPr lang="en-US" dirty="0" smtClean="0"/>
          </a:p>
          <a:p>
            <a:r>
              <a:rPr lang="en-US" dirty="0" smtClean="0"/>
              <a:t>Getting the GPS signal is easy . . .</a:t>
            </a:r>
          </a:p>
          <a:p>
            <a:r>
              <a:rPr lang="en-US" dirty="0"/>
              <a:t>s</a:t>
            </a:r>
            <a:r>
              <a:rPr lang="en-US" dirty="0" smtClean="0"/>
              <a:t>ince it was supported by android natively</a:t>
            </a:r>
          </a:p>
          <a:p>
            <a:endParaRPr lang="en-US" dirty="0" smtClean="0"/>
          </a:p>
          <a:p>
            <a:r>
              <a:rPr lang="en-US" dirty="0" smtClean="0"/>
              <a:t>But how can I get the districts and address by the GPS?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3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 JSON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Reverse Geo-coding via cloud query</a:t>
            </a:r>
          </a:p>
          <a:p>
            <a:r>
              <a:rPr lang="en-US" dirty="0" smtClean="0"/>
              <a:t>Getting the address and districts via latitude and longitude	</a:t>
            </a:r>
          </a:p>
          <a:p>
            <a:endParaRPr lang="en-US" dirty="0"/>
          </a:p>
        </p:txBody>
      </p:sp>
      <p:pic>
        <p:nvPicPr>
          <p:cNvPr id="4" name="Picture 3" descr="螢幕快照 2014-04-10 上午9.49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5" y="3279213"/>
            <a:ext cx="3547428" cy="32996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490" y="4521988"/>
            <a:ext cx="39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maps.googleapis.com</a:t>
            </a:r>
            <a:r>
              <a:rPr lang="en-US" dirty="0"/>
              <a:t>/maps/</a:t>
            </a:r>
            <a:r>
              <a:rPr lang="en-US" dirty="0" err="1"/>
              <a:t>api</a:t>
            </a:r>
            <a:r>
              <a:rPr lang="en-US" dirty="0"/>
              <a:t>/geocode/</a:t>
            </a:r>
            <a:r>
              <a:rPr lang="en-US" dirty="0" err="1"/>
              <a:t>json?latlng</a:t>
            </a:r>
            <a:r>
              <a:rPr lang="en-US" dirty="0"/>
              <a:t>=22.3354719802915,114.1839645802915&amp;sensor=true</a:t>
            </a:r>
          </a:p>
        </p:txBody>
      </p:sp>
    </p:spTree>
    <p:extLst>
      <p:ext uri="{BB962C8B-B14F-4D97-AF65-F5344CB8AC3E}">
        <p14:creationId xmlns:p14="http://schemas.microsoft.com/office/powerpoint/2010/main" val="341617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4915</TotalTime>
  <Words>1227</Words>
  <Application>Microsoft Macintosh PowerPoint</Application>
  <PresentationFormat>On-screen Show (4:3)</PresentationFormat>
  <Paragraphs>195</Paragraphs>
  <Slides>58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Austin</vt:lpstr>
      <vt:lpstr>COMP3521-2 Final Year Project Presentation</vt:lpstr>
      <vt:lpstr>Overview</vt:lpstr>
      <vt:lpstr>1.Problem Encountered</vt:lpstr>
      <vt:lpstr>PowerPoint Presentation</vt:lpstr>
      <vt:lpstr>2.Problem encountered </vt:lpstr>
      <vt:lpstr>Architecture behind</vt:lpstr>
      <vt:lpstr>3.Language issues</vt:lpstr>
      <vt:lpstr>4.Getting districts and address</vt:lpstr>
      <vt:lpstr>Google Map JSON API</vt:lpstr>
      <vt:lpstr>Address and districts</vt:lpstr>
      <vt:lpstr>4. Dividing Google map in 18 districts manner</vt:lpstr>
      <vt:lpstr>Comparison and Joke</vt:lpstr>
      <vt:lpstr>Latitude and longitude.</vt:lpstr>
      <vt:lpstr>5. Ray casting with polygons</vt:lpstr>
      <vt:lpstr>Ray casting. . . .</vt:lpstr>
      <vt:lpstr>PowerPoint Presentation</vt:lpstr>
      <vt:lpstr>6. Too many markers on the map</vt:lpstr>
      <vt:lpstr>Solution : marker  clustering</vt:lpstr>
      <vt:lpstr>PowerPoint Presentation</vt:lpstr>
      <vt:lpstr>7.Collaborative Filtering</vt:lpstr>
      <vt:lpstr>Why Slope one?</vt:lpstr>
      <vt:lpstr>Basic ideas</vt:lpstr>
      <vt:lpstr>PowerPoint Presentation</vt:lpstr>
      <vt:lpstr>PowerPoint Presentation</vt:lpstr>
      <vt:lpstr>PowerPoint Presentation</vt:lpstr>
      <vt:lpstr>Predict </vt:lpstr>
      <vt:lpstr>8.Scanning Barcode and information retrieval </vt:lpstr>
      <vt:lpstr>8.Scanning Barcode and information retrieval </vt:lpstr>
      <vt:lpstr>Case Study : aNobii Anobium punctatum</vt:lpstr>
      <vt:lpstr>PowerPoint Presentation</vt:lpstr>
      <vt:lpstr>iEditio - Ordinary functions and flow</vt:lpstr>
      <vt:lpstr>PowerPoint Presentation</vt:lpstr>
      <vt:lpstr>Lessons learned from window phone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COMP3521-2 Final Year Project Presentation</dc:title>
  <dc:creator>Ho Ming Yu</dc:creator>
  <cp:lastModifiedBy>Ho Ming Yu</cp:lastModifiedBy>
  <cp:revision>55</cp:revision>
  <dcterms:created xsi:type="dcterms:W3CDTF">2014-04-10T00:10:41Z</dcterms:created>
  <dcterms:modified xsi:type="dcterms:W3CDTF">2014-04-13T12:52:35Z</dcterms:modified>
</cp:coreProperties>
</file>